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4" r:id="rId8"/>
    <p:sldId id="263" r:id="rId9"/>
    <p:sldId id="262" r:id="rId10"/>
    <p:sldId id="265" r:id="rId11"/>
    <p:sldId id="266" r:id="rId12"/>
    <p:sldId id="267" r:id="rId13"/>
    <p:sldId id="273" r:id="rId14"/>
    <p:sldId id="274" r:id="rId15"/>
    <p:sldId id="275" r:id="rId16"/>
    <p:sldId id="268" r:id="rId17"/>
    <p:sldId id="269" r:id="rId18"/>
    <p:sldId id="277" r:id="rId19"/>
    <p:sldId id="271" r:id="rId20"/>
    <p:sldId id="272" r:id="rId21"/>
  </p:sldIdLst>
  <p:sldSz cx="18288000" cy="10287000"/>
  <p:notesSz cx="6858000" cy="9144000"/>
  <p:embeddedFontLst>
    <p:embeddedFont>
      <p:font typeface="Gothic A1 Semi-Bold" panose="020B0600000101010101" charset="-127"/>
      <p:regular r:id="rId23"/>
    </p:embeddedFont>
    <p:embeddedFont>
      <p:font typeface="맑은 고딕" panose="020B0503020000020004" pitchFamily="50" charset="-127"/>
      <p:regular r:id="rId24"/>
      <p:bold r:id="rId25"/>
    </p:embeddedFont>
    <p:embeddedFont>
      <p:font typeface="Gothic A1 Heavy" panose="020B0600000101010101" charset="-127"/>
      <p:regular r:id="rId26"/>
    </p:embeddedFont>
    <p:embeddedFont>
      <p:font typeface="Gothic A1 Medium" panose="020B0600000101010101" charset="-127"/>
      <p:regular r:id="rId27"/>
    </p:embeddedFont>
    <p:embeddedFont>
      <p:font typeface="Gothic A1 Bold" panose="020B0600000101010101" charset="-127"/>
      <p:regular r:id="rId28"/>
    </p:embeddedFont>
    <p:embeddedFont>
      <p:font typeface="Montserrat Ultra-Bold" panose="020B0600000101010101" charset="0"/>
      <p:regular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  <p:embeddedFont>
      <p:font typeface="Gothic A1 Ultra-Bold" panose="020B0600000101010101" charset="-127"/>
      <p:regular r:id="rId3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A1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600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00F3FE-6D59-473A-BC8B-C6C793A5C3A3}" type="datetimeFigureOut">
              <a:rPr lang="ko-KR" altLang="en-US" smtClean="0"/>
              <a:t>2024-01-17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915077-4466-4454-BAAB-00B9AFC8520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3503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915077-4466-4454-BAAB-00B9AFC85201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8202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1/17/2024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Freeform 5"/>
          <p:cNvSpPr/>
          <p:nvPr/>
        </p:nvSpPr>
        <p:spPr>
          <a:xfrm>
            <a:off x="9337119" y="3876739"/>
            <a:ext cx="8232370" cy="5693495"/>
          </a:xfrm>
          <a:custGeom>
            <a:avLst/>
            <a:gdLst/>
            <a:ahLst/>
            <a:cxnLst/>
            <a:rect l="l" t="t" r="r" b="b"/>
            <a:pathLst>
              <a:path w="8232370" h="5693495">
                <a:moveTo>
                  <a:pt x="0" y="0"/>
                </a:moveTo>
                <a:lnTo>
                  <a:pt x="8232370" y="0"/>
                </a:lnTo>
                <a:lnTo>
                  <a:pt x="8232370" y="5693495"/>
                </a:lnTo>
                <a:lnTo>
                  <a:pt x="0" y="56934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80000"/>
            </a:blip>
            <a:stretch>
              <a:fillRect l="-15325" r="-8298"/>
            </a:stretch>
          </a:blipFill>
        </p:spPr>
      </p:sp>
      <p:sp>
        <p:nvSpPr>
          <p:cNvPr id="6" name="TextBox 6"/>
          <p:cNvSpPr txBox="1"/>
          <p:nvPr/>
        </p:nvSpPr>
        <p:spPr>
          <a:xfrm>
            <a:off x="1397913" y="1922069"/>
            <a:ext cx="8809001" cy="287972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latin typeface="Gothic A1 Heavy"/>
                <a:ea typeface="Gothic A1 Heavy"/>
              </a:rPr>
              <a:t>그래픽카드 제작 &amp; 납품 시스템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-426209" y="5139406"/>
            <a:ext cx="12929269" cy="290146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401"/>
              </a:lnSpc>
            </a:pPr>
            <a:endParaRPr/>
          </a:p>
          <a:p>
            <a:pPr>
              <a:lnSpc>
                <a:spcPts val="5042"/>
              </a:lnSpc>
            </a:pPr>
            <a:r>
              <a:rPr lang="en-US" sz="3601" spc="-180">
                <a:solidFill>
                  <a:srgbClr val="D9D9D9"/>
                </a:solidFill>
                <a:latin typeface="Gothic A1 Ultra-Bold"/>
              </a:rPr>
              <a:t>                                                                             </a:t>
            </a:r>
            <a:r>
              <a:rPr lang="en-US" sz="3601" spc="-180">
                <a:solidFill>
                  <a:srgbClr val="0B3B7B"/>
                </a:solidFill>
                <a:latin typeface="Gothic A1 Ultra-Bold"/>
                <a:ea typeface="Gothic A1 Ultra-Bold"/>
              </a:rPr>
              <a:t>&lt;  3팀  &gt;</a:t>
            </a:r>
          </a:p>
          <a:p>
            <a:pPr>
              <a:lnSpc>
                <a:spcPts val="4401"/>
              </a:lnSpc>
            </a:pPr>
            <a:endParaRPr lang="en-US" sz="3601" spc="-180">
              <a:solidFill>
                <a:srgbClr val="0B3B7B"/>
              </a:solidFill>
              <a:latin typeface="Gothic A1 Ultra-Bold"/>
              <a:ea typeface="Gothic A1 Ultra-Bold"/>
            </a:endParaRPr>
          </a:p>
          <a:p>
            <a:pPr>
              <a:lnSpc>
                <a:spcPts val="4401"/>
              </a:lnSpc>
            </a:pPr>
            <a:endParaRPr lang="en-US" sz="3601" spc="-180">
              <a:solidFill>
                <a:srgbClr val="0B3B7B"/>
              </a:solidFill>
              <a:latin typeface="Gothic A1 Ultra-Bold"/>
              <a:ea typeface="Gothic A1 Ultra-Bold"/>
            </a:endParaRPr>
          </a:p>
          <a:p>
            <a:pPr>
              <a:lnSpc>
                <a:spcPts val="4401"/>
              </a:lnSpc>
              <a:spcBef>
                <a:spcPct val="0"/>
              </a:spcBef>
            </a:pPr>
            <a:endParaRPr lang="en-US" sz="3601" spc="-180">
              <a:solidFill>
                <a:srgbClr val="0B3B7B"/>
              </a:solidFill>
              <a:latin typeface="Gothic A1 Ultra-Bold"/>
              <a:ea typeface="Gothic A1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TextBox 7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>
                <a:solidFill>
                  <a:srgbClr val="1FA1E4"/>
                </a:solidFill>
                <a:latin typeface="Gothic A1 Ultra-Bold"/>
              </a:rPr>
              <a:t>SQL-Model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700" y="1790700"/>
            <a:ext cx="16459200" cy="84963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64068" y="2064452"/>
            <a:ext cx="14134484" cy="153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프로젝트</a:t>
            </a:r>
            <a:r>
              <a:rPr lang="en-US" sz="8499" spc="-169" dirty="0">
                <a:solidFill>
                  <a:srgbClr val="0B3B7B"/>
                </a:solidFill>
                <a:ea typeface="Gothic A1 Heavy"/>
              </a:rPr>
              <a:t> </a:t>
            </a:r>
            <a:r>
              <a:rPr lang="en-US" sz="8499" spc="-169" dirty="0" err="1">
                <a:solidFill>
                  <a:srgbClr val="0B3B7B"/>
                </a:solidFill>
                <a:ea typeface="Gothic A1 Heavy"/>
              </a:rPr>
              <a:t>결과</a:t>
            </a:r>
            <a:endParaRPr lang="en-US" sz="8499" spc="-169" dirty="0">
              <a:solidFill>
                <a:srgbClr val="0B3B7B"/>
              </a:solidFill>
              <a:ea typeface="Gothic A1 Heavy"/>
            </a:endParaRPr>
          </a:p>
        </p:txBody>
      </p:sp>
      <p:sp>
        <p:nvSpPr>
          <p:cNvPr id="6" name="Freeform 6"/>
          <p:cNvSpPr/>
          <p:nvPr/>
        </p:nvSpPr>
        <p:spPr>
          <a:xfrm>
            <a:off x="10570096" y="3601152"/>
            <a:ext cx="6999393" cy="5969082"/>
          </a:xfrm>
          <a:custGeom>
            <a:avLst/>
            <a:gdLst/>
            <a:ahLst/>
            <a:cxnLst/>
            <a:rect l="l" t="t" r="r" b="b"/>
            <a:pathLst>
              <a:path w="6999393" h="5969082">
                <a:moveTo>
                  <a:pt x="0" y="0"/>
                </a:moveTo>
                <a:lnTo>
                  <a:pt x="6999393" y="0"/>
                </a:lnTo>
                <a:lnTo>
                  <a:pt x="6999393" y="5969082"/>
                </a:lnTo>
                <a:lnTo>
                  <a:pt x="0" y="596908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7141592" y="3601152"/>
            <a:ext cx="2612548" cy="1070957"/>
            <a:chOff x="-5421" y="-38100"/>
            <a:chExt cx="688078" cy="282063"/>
          </a:xfrm>
        </p:grpSpPr>
        <p:sp>
          <p:nvSpPr>
            <p:cNvPr id="8" name="Freeform 8"/>
            <p:cNvSpPr/>
            <p:nvPr/>
          </p:nvSpPr>
          <p:spPr>
            <a:xfrm>
              <a:off x="38534" y="-19050"/>
              <a:ext cx="644123" cy="243963"/>
            </a:xfrm>
            <a:custGeom>
              <a:avLst/>
              <a:gdLst/>
              <a:ahLst/>
              <a:cxnLst/>
              <a:rect l="l" t="t" r="r" b="b"/>
              <a:pathLst>
                <a:path w="644123" h="243963">
                  <a:moveTo>
                    <a:pt x="0" y="0"/>
                  </a:moveTo>
                  <a:lnTo>
                    <a:pt x="644123" y="0"/>
                  </a:lnTo>
                  <a:lnTo>
                    <a:pt x="644123" y="243963"/>
                  </a:lnTo>
                  <a:lnTo>
                    <a:pt x="0" y="243963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-5421" y="-38100"/>
              <a:ext cx="644123" cy="28206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90876" lvl="1" indent="-345438" algn="ctr">
                <a:lnSpc>
                  <a:spcPts val="4159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+mj-ea"/>
                  <a:ea typeface="+mj-ea"/>
                </a:rPr>
                <a:t>CRUD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smtClean="0">
                <a:solidFill>
                  <a:srgbClr val="1FA1E4"/>
                </a:solidFill>
                <a:latin typeface="Gothic A1 Ultra-Bold"/>
              </a:rPr>
              <a:t>Create</a:t>
            </a:r>
            <a:endParaRPr lang="en-US" sz="5500" spc="-220" dirty="0">
              <a:solidFill>
                <a:srgbClr val="1FA1E4"/>
              </a:solidFill>
              <a:latin typeface="Gothic A1 Ultra-Bold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3629" y="2014401"/>
            <a:ext cx="6019800" cy="783173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429" y="2019300"/>
            <a:ext cx="7489371" cy="783064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smtClean="0">
                <a:solidFill>
                  <a:srgbClr val="1FA1E4"/>
                </a:solidFill>
                <a:latin typeface="Gothic A1 Ultra-Bold"/>
              </a:rPr>
              <a:t>Insert</a:t>
            </a:r>
            <a:endParaRPr lang="en-US" sz="5500" spc="-220" dirty="0">
              <a:solidFill>
                <a:srgbClr val="1FA1E4"/>
              </a:solidFill>
              <a:latin typeface="Gothic A1 Ultra-Bold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2953" y="3864985"/>
            <a:ext cx="11041017" cy="156436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7800" y="2019952"/>
            <a:ext cx="11151325" cy="1708233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0776" y="6028642"/>
            <a:ext cx="11125200" cy="1624330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7892627"/>
            <a:ext cx="11071497" cy="1421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3709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smtClean="0">
                <a:solidFill>
                  <a:srgbClr val="1FA1E4"/>
                </a:solidFill>
                <a:latin typeface="Gothic A1 Ultra-Bold"/>
              </a:rPr>
              <a:t>Insert</a:t>
            </a:r>
            <a:endParaRPr lang="en-US" sz="5500" spc="-220" dirty="0">
              <a:solidFill>
                <a:srgbClr val="1FA1E4"/>
              </a:solidFill>
              <a:latin typeface="Gothic A1 Ultra-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88" y="2307227"/>
            <a:ext cx="13679111" cy="16727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5" y="4156343"/>
            <a:ext cx="13004198" cy="124588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8488" y="5753100"/>
            <a:ext cx="13689997" cy="186647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4095" y="7810500"/>
            <a:ext cx="13004198" cy="1743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382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8463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 smtClean="0">
                <a:solidFill>
                  <a:srgbClr val="1FA1E4"/>
                </a:solidFill>
                <a:latin typeface="Gothic A1 Ultra-Bold"/>
              </a:rPr>
              <a:t>Insert</a:t>
            </a:r>
            <a:endParaRPr lang="en-US" sz="5500" spc="-220" dirty="0">
              <a:solidFill>
                <a:srgbClr val="1FA1E4"/>
              </a:solidFill>
              <a:latin typeface="Gothic A1 Ultra-Bold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2006" y="1997468"/>
            <a:ext cx="13298394" cy="162021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3113" y="3430935"/>
            <a:ext cx="11469594" cy="138566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992153"/>
            <a:ext cx="11724319" cy="1381018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7128655"/>
            <a:ext cx="13051971" cy="169466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5400" y="8779478"/>
            <a:ext cx="12146281" cy="144953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589" y="4542009"/>
            <a:ext cx="13069794" cy="145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09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</a:rPr>
              <a:t>Read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2070270"/>
            <a:ext cx="12102737" cy="198147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4221039"/>
            <a:ext cx="7696200" cy="137052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6129117"/>
            <a:ext cx="12102737" cy="200052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799" y="8227423"/>
            <a:ext cx="7924801" cy="95510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</a:rPr>
              <a:t>Update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91" y="2247900"/>
            <a:ext cx="10923940" cy="15481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91" y="4000500"/>
            <a:ext cx="10889259" cy="9114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5524500"/>
            <a:ext cx="11038114" cy="146107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391" y="7408486"/>
            <a:ext cx="10923940" cy="215461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latin typeface="Gothic A1 Ultra-Bold"/>
              </a:rPr>
              <a:t>Delete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0" y="1996984"/>
            <a:ext cx="10972800" cy="215591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6286" y="4457700"/>
            <a:ext cx="11266714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153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799658" y="4264490"/>
            <a:ext cx="4096160" cy="5739137"/>
            <a:chOff x="0" y="0"/>
            <a:chExt cx="672944" cy="110651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72944" cy="1106515"/>
            </a:xfrm>
            <a:custGeom>
              <a:avLst/>
              <a:gdLst/>
              <a:ahLst/>
              <a:cxnLst/>
              <a:rect l="l" t="t" r="r" b="b"/>
              <a:pathLst>
                <a:path w="672944" h="1106515">
                  <a:moveTo>
                    <a:pt x="0" y="0"/>
                  </a:moveTo>
                  <a:lnTo>
                    <a:pt x="672944" y="0"/>
                  </a:lnTo>
                  <a:lnTo>
                    <a:pt x="672944" y="1106515"/>
                  </a:lnTo>
                  <a:lnTo>
                    <a:pt x="0" y="1106515"/>
                  </a:ln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26651" y="71850"/>
              <a:ext cx="619079" cy="99439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000"/>
                </a:lnSpc>
              </a:pPr>
              <a:r>
                <a:rPr lang="en-US" sz="2400" i="1" spc="-60" dirty="0" err="1" smtClean="0">
                  <a:solidFill>
                    <a:srgbClr val="FFFFFF"/>
                  </a:solidFill>
                  <a:ea typeface="Gothic A1 Bold"/>
                </a:rPr>
                <a:t>이주섭</a:t>
              </a:r>
              <a:endParaRPr lang="en-US" sz="2400" i="1" spc="-60" dirty="0" smtClean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endParaRPr lang="en-US" sz="1500" spc="-60" dirty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2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번재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프로젝트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참여라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처음보다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익숙하지만 팀장의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직책과 프로그램을 직접 설계하는 밑바탕을 그리는 </a:t>
              </a:r>
              <a:r>
                <a:rPr lang="ko-KR" altLang="en-US" sz="1600" spc="-60" dirty="0" err="1" smtClean="0">
                  <a:solidFill>
                    <a:srgbClr val="FFFFFF"/>
                  </a:solidFill>
                  <a:latin typeface="+mn-ea"/>
                </a:rPr>
                <a:t>작업이다보니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 전체적인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상황을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두루보는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동시에 본인 작업을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해야되서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까다로웠다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</a:t>
              </a:r>
            </a:p>
            <a:p>
              <a:pPr>
                <a:lnSpc>
                  <a:spcPts val="3000"/>
                </a:lnSpc>
              </a:pP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그럼에도 이번 프로젝트를 통해 업무를 함에 있어 전체적인 구조를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파악함으로써 이해력을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높이는게 결국 일의 효율성 증대로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이어지는걸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몸소 </a:t>
              </a:r>
              <a:r>
                <a:rPr lang="ko-KR" altLang="en-US" sz="1600" spc="-60" dirty="0" err="1" smtClean="0">
                  <a:solidFill>
                    <a:srgbClr val="FFFFFF"/>
                  </a:solidFill>
                  <a:latin typeface="+mn-ea"/>
                </a:rPr>
                <a:t>느끼게되었으니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 어떤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일이나 작업을 할지라도 확고한 방향성을 잡을 수 있게 되어 유의미하다고 본다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 </a:t>
              </a:r>
              <a:endParaRPr lang="en-US" sz="1600" spc="-6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5289830" y="3754381"/>
            <a:ext cx="3621162" cy="6283349"/>
            <a:chOff x="0" y="-100304"/>
            <a:chExt cx="672944" cy="1206819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72944" cy="1106515"/>
            </a:xfrm>
            <a:custGeom>
              <a:avLst/>
              <a:gdLst/>
              <a:ahLst/>
              <a:cxnLst/>
              <a:rect l="l" t="t" r="r" b="b"/>
              <a:pathLst>
                <a:path w="672944" h="1106515">
                  <a:moveTo>
                    <a:pt x="0" y="0"/>
                  </a:moveTo>
                  <a:lnTo>
                    <a:pt x="672944" y="0"/>
                  </a:lnTo>
                  <a:lnTo>
                    <a:pt x="672944" y="1106515"/>
                  </a:lnTo>
                  <a:lnTo>
                    <a:pt x="0" y="1106515"/>
                  </a:ln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7" name="TextBox 7"/>
            <p:cNvSpPr txBox="1"/>
            <p:nvPr/>
          </p:nvSpPr>
          <p:spPr>
            <a:xfrm>
              <a:off x="31930" y="-100304"/>
              <a:ext cx="622276" cy="118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000"/>
                </a:lnSpc>
              </a:pPr>
              <a:r>
                <a:rPr lang="en-US" sz="2400" i="1" spc="-60" dirty="0" err="1" smtClean="0">
                  <a:solidFill>
                    <a:srgbClr val="FFFFFF"/>
                  </a:solidFill>
                  <a:ea typeface="Gothic A1 Bold"/>
                </a:rPr>
                <a:t>김혜진</a:t>
              </a:r>
              <a:endParaRPr lang="en-US" sz="2400" i="1" spc="-60" dirty="0" smtClean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endParaRPr lang="en-US" sz="2400" spc="-60" dirty="0" smtClean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r>
                <a:rPr lang="en-US" altLang="ko-KR" sz="1600" spc="-60" dirty="0" smtClean="0">
                  <a:solidFill>
                    <a:srgbClr val="FFFFFF"/>
                  </a:solidFill>
                  <a:latin typeface="+mn-ea"/>
                </a:rPr>
                <a:t>SQL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에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대한 부족한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지식으로 주어진 시간 안에 프로젝트를 마감하기에 완벽하지 않아 아쉽지만</a:t>
              </a:r>
              <a:r>
                <a:rPr lang="en-US" altLang="ko-KR" sz="1600" spc="-60" dirty="0" smtClean="0">
                  <a:solidFill>
                    <a:srgbClr val="FFFFFF"/>
                  </a:solidFill>
                  <a:latin typeface="+mn-ea"/>
                </a:rPr>
                <a:t>,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팀장의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리더로 구성원 모두 주어진 과제를 잘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수행하며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비교적 원활한 소통과 협업으로 팀프로젝트를 마치게 되어서 보람차다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 </a:t>
              </a:r>
              <a:endParaRPr lang="en-US" altLang="ko-KR" sz="1600" spc="-60" dirty="0" smtClean="0">
                <a:solidFill>
                  <a:srgbClr val="FFFFFF"/>
                </a:solidFill>
                <a:latin typeface="+mn-ea"/>
              </a:endParaRPr>
            </a:p>
            <a:p>
              <a:pPr>
                <a:lnSpc>
                  <a:spcPts val="3000"/>
                </a:lnSpc>
              </a:pP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프로그램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개발자가 되기 위한 아장아장 한걸음 더 성장할 수 있는 기회였다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</a:t>
              </a:r>
              <a:endParaRPr lang="en-US" sz="1600" spc="-60" dirty="0">
                <a:solidFill>
                  <a:srgbClr val="FFFFFF"/>
                </a:solidFill>
                <a:ea typeface="Gothic A1 Bold"/>
              </a:endParaRPr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9261532" y="4276617"/>
            <a:ext cx="3768668" cy="5761113"/>
            <a:chOff x="-27224" y="-12141"/>
            <a:chExt cx="672944" cy="1190148"/>
          </a:xfrm>
        </p:grpSpPr>
        <p:sp>
          <p:nvSpPr>
            <p:cNvPr id="9" name="Freeform 9"/>
            <p:cNvSpPr/>
            <p:nvPr/>
          </p:nvSpPr>
          <p:spPr>
            <a:xfrm>
              <a:off x="-27224" y="-12141"/>
              <a:ext cx="672944" cy="1190148"/>
            </a:xfrm>
            <a:custGeom>
              <a:avLst/>
              <a:gdLst/>
              <a:ahLst/>
              <a:cxnLst/>
              <a:rect l="l" t="t" r="r" b="b"/>
              <a:pathLst>
                <a:path w="672944" h="1106515">
                  <a:moveTo>
                    <a:pt x="0" y="0"/>
                  </a:moveTo>
                  <a:lnTo>
                    <a:pt x="672944" y="0"/>
                  </a:lnTo>
                  <a:lnTo>
                    <a:pt x="672944" y="1106515"/>
                  </a:lnTo>
                  <a:lnTo>
                    <a:pt x="0" y="1106515"/>
                  </a:ln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0" name="TextBox 10"/>
            <p:cNvSpPr txBox="1"/>
            <p:nvPr/>
          </p:nvSpPr>
          <p:spPr>
            <a:xfrm>
              <a:off x="2720" y="-7"/>
              <a:ext cx="613055" cy="109687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000"/>
                </a:lnSpc>
              </a:pPr>
              <a:r>
                <a:rPr lang="en-US" sz="2400" i="1" spc="-60" dirty="0" err="1" smtClean="0">
                  <a:solidFill>
                    <a:srgbClr val="FFFFFF"/>
                  </a:solidFill>
                  <a:ea typeface="Gothic A1 Bold"/>
                </a:rPr>
                <a:t>안승국</a:t>
              </a:r>
              <a:endParaRPr lang="en-US" sz="2400" i="1" spc="-60" dirty="0" smtClean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endParaRPr lang="en-US" sz="1500" spc="-60" dirty="0">
                <a:solidFill>
                  <a:srgbClr val="FFFFFF"/>
                </a:solidFill>
                <a:ea typeface="Gothic A1 Bold"/>
              </a:endParaRPr>
            </a:p>
            <a:p>
              <a:pPr>
                <a:lnSpc>
                  <a:spcPts val="3000"/>
                </a:lnSpc>
              </a:pP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전공자이지만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,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통신 분야는 전공하지 않아서 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SQL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에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익숙해지는데에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조금 걸렸다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그래도 조금만 더 하면 금세 익숙해질 수 있을 것이란 기대를 갖고 적극적으로 참여했다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평소에 코딩보다는 디자인을 더 잘하는 편이라 계속 나도 모르게 디테일을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신경쓰게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되는 직업병같은 </a:t>
              </a:r>
              <a:r>
                <a:rPr lang="ko-KR" altLang="en-US" sz="1600" spc="-60" dirty="0" smtClean="0">
                  <a:solidFill>
                    <a:srgbClr val="FFFFFF"/>
                  </a:solidFill>
                  <a:latin typeface="+mn-ea"/>
                </a:rPr>
                <a:t>버릇때문에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마무리를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하는데에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조금 애를 먹었다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 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좀 더 개발에 신경을 썼다면 시간을 더 절약할 수 있었을 텐데 그게 아쉬웠다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</a:t>
              </a:r>
              <a:endParaRPr lang="en-US" sz="1600" spc="-6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11" name="Group 11"/>
          <p:cNvGrpSpPr/>
          <p:nvPr/>
        </p:nvGrpSpPr>
        <p:grpSpPr>
          <a:xfrm rot="5400000">
            <a:off x="10650970" y="3630144"/>
            <a:ext cx="923515" cy="132309"/>
            <a:chOff x="0" y="0"/>
            <a:chExt cx="3545840" cy="508000"/>
          </a:xfrm>
        </p:grpSpPr>
        <p:sp>
          <p:nvSpPr>
            <p:cNvPr id="12" name="Freeform 12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  <p:sp>
          <p:nvSpPr>
            <p:cNvPr id="13" name="Freeform 13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7C9EF"/>
            </a:solidFill>
          </p:spPr>
        </p:sp>
      </p:grpSp>
      <p:grpSp>
        <p:nvGrpSpPr>
          <p:cNvPr id="14" name="Group 14"/>
          <p:cNvGrpSpPr/>
          <p:nvPr/>
        </p:nvGrpSpPr>
        <p:grpSpPr>
          <a:xfrm rot="5400000">
            <a:off x="6430598" y="3649792"/>
            <a:ext cx="923515" cy="132309"/>
            <a:chOff x="0" y="0"/>
            <a:chExt cx="3545840" cy="508000"/>
          </a:xfrm>
        </p:grpSpPr>
        <p:sp>
          <p:nvSpPr>
            <p:cNvPr id="15" name="Freeform 15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  <p:sp>
          <p:nvSpPr>
            <p:cNvPr id="16" name="Freeform 16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3EDAD8"/>
            </a:solidFill>
          </p:spPr>
        </p:sp>
      </p:grpSp>
      <p:grpSp>
        <p:nvGrpSpPr>
          <p:cNvPr id="17" name="Group 17"/>
          <p:cNvGrpSpPr/>
          <p:nvPr/>
        </p:nvGrpSpPr>
        <p:grpSpPr>
          <a:xfrm rot="5400000">
            <a:off x="2322803" y="3659450"/>
            <a:ext cx="923515" cy="132309"/>
            <a:chOff x="0" y="0"/>
            <a:chExt cx="3545840" cy="508000"/>
          </a:xfrm>
        </p:grpSpPr>
        <p:sp>
          <p:nvSpPr>
            <p:cNvPr id="18" name="Freeform 18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  <p:sp>
          <p:nvSpPr>
            <p:cNvPr id="19" name="Freeform 19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7DE4E3"/>
            </a:solidFill>
          </p:spPr>
        </p:sp>
      </p:grpSp>
      <p:grpSp>
        <p:nvGrpSpPr>
          <p:cNvPr id="20" name="Group 20"/>
          <p:cNvGrpSpPr/>
          <p:nvPr/>
        </p:nvGrpSpPr>
        <p:grpSpPr>
          <a:xfrm>
            <a:off x="13562670" y="3347092"/>
            <a:ext cx="3480003" cy="6656535"/>
            <a:chOff x="-5397" y="-195714"/>
            <a:chExt cx="718909" cy="1284310"/>
          </a:xfrm>
        </p:grpSpPr>
        <p:sp>
          <p:nvSpPr>
            <p:cNvPr id="21" name="Freeform 21"/>
            <p:cNvSpPr/>
            <p:nvPr/>
          </p:nvSpPr>
          <p:spPr>
            <a:xfrm>
              <a:off x="-5397" y="-17919"/>
              <a:ext cx="718909" cy="1106515"/>
            </a:xfrm>
            <a:custGeom>
              <a:avLst/>
              <a:gdLst/>
              <a:ahLst/>
              <a:cxnLst/>
              <a:rect l="l" t="t" r="r" b="b"/>
              <a:pathLst>
                <a:path w="672944" h="1106515">
                  <a:moveTo>
                    <a:pt x="0" y="0"/>
                  </a:moveTo>
                  <a:lnTo>
                    <a:pt x="672944" y="0"/>
                  </a:lnTo>
                  <a:lnTo>
                    <a:pt x="672944" y="1106515"/>
                  </a:lnTo>
                  <a:lnTo>
                    <a:pt x="0" y="1106515"/>
                  </a:ln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7585" y="-195714"/>
              <a:ext cx="672944" cy="118271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>
                <a:lnSpc>
                  <a:spcPts val="3000"/>
                </a:lnSpc>
              </a:pPr>
              <a:r>
                <a:rPr lang="en-US" sz="2400" i="1" spc="-60" dirty="0" err="1" smtClean="0">
                  <a:solidFill>
                    <a:schemeClr val="bg1"/>
                  </a:solidFill>
                  <a:ea typeface="Gothic A1 Bold"/>
                </a:rPr>
                <a:t>최재희</a:t>
              </a:r>
              <a:endParaRPr lang="en-US" sz="2400" i="1" spc="-60" dirty="0" smtClean="0">
                <a:solidFill>
                  <a:schemeClr val="bg1"/>
                </a:solidFill>
                <a:ea typeface="Gothic A1 Bold"/>
              </a:endParaRPr>
            </a:p>
            <a:p>
              <a:pPr algn="ctr">
                <a:lnSpc>
                  <a:spcPts val="3000"/>
                </a:lnSpc>
              </a:pPr>
              <a:endParaRPr lang="en-US" sz="2400" spc="-60" dirty="0">
                <a:solidFill>
                  <a:srgbClr val="FFFFFF"/>
                </a:solidFill>
                <a:latin typeface="+mn-ea"/>
              </a:endParaRPr>
            </a:p>
            <a:p>
              <a:pPr>
                <a:lnSpc>
                  <a:spcPts val="3000"/>
                </a:lnSpc>
              </a:pP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팀장의 뛰어난 </a:t>
              </a:r>
              <a:r>
                <a:rPr lang="ko-KR" altLang="en-US" sz="1600" spc="-60" dirty="0" err="1">
                  <a:solidFill>
                    <a:srgbClr val="FFFFFF"/>
                  </a:solidFill>
                  <a:latin typeface="+mn-ea"/>
                </a:rPr>
                <a:t>리더쉽과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 팀원들의 적극적인 역할 수행이 적절한 조화를 이루어 원만하게 프로젝트를 수행할 수 있었다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</a:t>
              </a:r>
            </a:p>
            <a:p>
              <a:pPr>
                <a:lnSpc>
                  <a:spcPts val="3000"/>
                </a:lnSpc>
              </a:pP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SQL</a:t>
              </a:r>
              <a:r>
                <a:rPr lang="ko-KR" altLang="en-US" sz="1600" spc="-60" dirty="0">
                  <a:solidFill>
                    <a:srgbClr val="FFFFFF"/>
                  </a:solidFill>
                  <a:latin typeface="+mn-ea"/>
                </a:rPr>
                <a:t>뿐만 아니라 지식이 전무하던 분야인 그래픽카드에 대해 추가적으로 공부할 수 있어 유익한 시간을 가질 수 있었다</a:t>
              </a:r>
              <a:r>
                <a:rPr lang="en-US" altLang="ko-KR" sz="1600" spc="-60" dirty="0">
                  <a:solidFill>
                    <a:srgbClr val="FFFFFF"/>
                  </a:solidFill>
                  <a:latin typeface="+mn-ea"/>
                </a:rPr>
                <a:t>.</a:t>
              </a:r>
              <a:endParaRPr lang="en-US" sz="1600" spc="-60" dirty="0">
                <a:solidFill>
                  <a:srgbClr val="FFFFFF"/>
                </a:solidFill>
                <a:latin typeface="+mn-ea"/>
              </a:endParaRPr>
            </a:p>
          </p:txBody>
        </p:sp>
      </p:grpSp>
      <p:grpSp>
        <p:nvGrpSpPr>
          <p:cNvPr id="23" name="Group 23"/>
          <p:cNvGrpSpPr/>
          <p:nvPr/>
        </p:nvGrpSpPr>
        <p:grpSpPr>
          <a:xfrm rot="5400000">
            <a:off x="14755788" y="3640398"/>
            <a:ext cx="923515" cy="132309"/>
            <a:chOff x="0" y="0"/>
            <a:chExt cx="3545840" cy="508000"/>
          </a:xfrm>
        </p:grpSpPr>
        <p:sp>
          <p:nvSpPr>
            <p:cNvPr id="24" name="Freeform 24"/>
            <p:cNvSpPr/>
            <p:nvPr/>
          </p:nvSpPr>
          <p:spPr>
            <a:xfrm>
              <a:off x="3097530" y="49530"/>
              <a:ext cx="408940" cy="408940"/>
            </a:xfrm>
            <a:custGeom>
              <a:avLst/>
              <a:gdLst/>
              <a:ahLst/>
              <a:cxnLst/>
              <a:rect l="l" t="t" r="r" b="b"/>
              <a:pathLst>
                <a:path w="408940" h="408940">
                  <a:moveTo>
                    <a:pt x="204470" y="0"/>
                  </a:moveTo>
                  <a:cubicBezTo>
                    <a:pt x="91544" y="0"/>
                    <a:pt x="0" y="91544"/>
                    <a:pt x="0" y="204470"/>
                  </a:cubicBezTo>
                  <a:cubicBezTo>
                    <a:pt x="0" y="317396"/>
                    <a:pt x="91544" y="408940"/>
                    <a:pt x="204470" y="408940"/>
                  </a:cubicBezTo>
                  <a:cubicBezTo>
                    <a:pt x="317396" y="408940"/>
                    <a:pt x="408940" y="317396"/>
                    <a:pt x="408940" y="204470"/>
                  </a:cubicBezTo>
                  <a:cubicBezTo>
                    <a:pt x="408940" y="91544"/>
                    <a:pt x="317396" y="0"/>
                    <a:pt x="204470" y="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  <p:sp>
          <p:nvSpPr>
            <p:cNvPr id="25" name="Freeform 25"/>
            <p:cNvSpPr/>
            <p:nvPr/>
          </p:nvSpPr>
          <p:spPr>
            <a:xfrm>
              <a:off x="0" y="11430"/>
              <a:ext cx="3545840" cy="485140"/>
            </a:xfrm>
            <a:custGeom>
              <a:avLst/>
              <a:gdLst/>
              <a:ahLst/>
              <a:cxnLst/>
              <a:rect l="l" t="t" r="r" b="b"/>
              <a:pathLst>
                <a:path w="3545840" h="485140">
                  <a:moveTo>
                    <a:pt x="3302000" y="0"/>
                  </a:moveTo>
                  <a:cubicBezTo>
                    <a:pt x="3181350" y="0"/>
                    <a:pt x="3081020" y="88900"/>
                    <a:pt x="3061970" y="204470"/>
                  </a:cubicBezTo>
                  <a:lnTo>
                    <a:pt x="0" y="204470"/>
                  </a:lnTo>
                  <a:lnTo>
                    <a:pt x="0" y="280670"/>
                  </a:lnTo>
                  <a:lnTo>
                    <a:pt x="3063240" y="280670"/>
                  </a:lnTo>
                  <a:cubicBezTo>
                    <a:pt x="3081020" y="396240"/>
                    <a:pt x="3182620" y="485140"/>
                    <a:pt x="3303270" y="485140"/>
                  </a:cubicBezTo>
                  <a:cubicBezTo>
                    <a:pt x="3437890" y="485140"/>
                    <a:pt x="3545840" y="375920"/>
                    <a:pt x="3545840" y="242570"/>
                  </a:cubicBezTo>
                  <a:cubicBezTo>
                    <a:pt x="3545840" y="107950"/>
                    <a:pt x="3436620" y="0"/>
                    <a:pt x="3302000" y="0"/>
                  </a:cubicBezTo>
                  <a:close/>
                  <a:moveTo>
                    <a:pt x="3302000" y="408940"/>
                  </a:moveTo>
                  <a:cubicBezTo>
                    <a:pt x="3210560" y="408940"/>
                    <a:pt x="3135630" y="334010"/>
                    <a:pt x="3135630" y="242570"/>
                  </a:cubicBezTo>
                  <a:cubicBezTo>
                    <a:pt x="3135630" y="151130"/>
                    <a:pt x="3210560" y="76200"/>
                    <a:pt x="3302000" y="76200"/>
                  </a:cubicBezTo>
                  <a:cubicBezTo>
                    <a:pt x="3393440" y="76200"/>
                    <a:pt x="3468370" y="151130"/>
                    <a:pt x="3468370" y="242570"/>
                  </a:cubicBezTo>
                  <a:cubicBezTo>
                    <a:pt x="3469640" y="334010"/>
                    <a:pt x="3394710" y="408940"/>
                    <a:pt x="3302000" y="408940"/>
                  </a:cubicBezTo>
                  <a:close/>
                </a:path>
              </a:pathLst>
            </a:custGeom>
            <a:solidFill>
              <a:srgbClr val="2498D4"/>
            </a:solidFill>
          </p:spPr>
        </p:sp>
      </p:grpSp>
      <p:grpSp>
        <p:nvGrpSpPr>
          <p:cNvPr id="26" name="Group 26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27" name="Freeform 27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8" name="TextBox 28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29" name="AutoShape 29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" name="TextBox 30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자체평가</a:t>
            </a:r>
          </a:p>
        </p:txBody>
      </p:sp>
      <p:sp>
        <p:nvSpPr>
          <p:cNvPr id="31" name="AutoShape 31"/>
          <p:cNvSpPr/>
          <p:nvPr/>
        </p:nvSpPr>
        <p:spPr>
          <a:xfrm>
            <a:off x="1028700" y="3244795"/>
            <a:ext cx="15817596" cy="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2" name="AutoShape 32"/>
          <p:cNvSpPr/>
          <p:nvPr/>
        </p:nvSpPr>
        <p:spPr>
          <a:xfrm flipV="1">
            <a:off x="3357136" y="2121674"/>
            <a:ext cx="0" cy="1104070"/>
          </a:xfrm>
          <a:prstGeom prst="line">
            <a:avLst/>
          </a:prstGeom>
          <a:ln w="3810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목차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491597" y="3550834"/>
            <a:ext cx="3086100" cy="5131641"/>
            <a:chOff x="0" y="0"/>
            <a:chExt cx="4114800" cy="6842188"/>
          </a:xfrm>
        </p:grpSpPr>
        <p:grpSp>
          <p:nvGrpSpPr>
            <p:cNvPr id="8" name="Group 8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9" name="Freeform 9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10" name="TextBox 10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1" name="AutoShape 11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3" name="TextBox 13"/>
          <p:cNvSpPr txBox="1"/>
          <p:nvPr/>
        </p:nvSpPr>
        <p:spPr>
          <a:xfrm>
            <a:off x="494911" y="5330360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프로젝트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개요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grpSp>
        <p:nvGrpSpPr>
          <p:cNvPr id="14" name="Group 14"/>
          <p:cNvGrpSpPr/>
          <p:nvPr/>
        </p:nvGrpSpPr>
        <p:grpSpPr>
          <a:xfrm>
            <a:off x="1315235" y="2889978"/>
            <a:ext cx="1438823" cy="1321712"/>
            <a:chOff x="0" y="0"/>
            <a:chExt cx="1918431" cy="1762283"/>
          </a:xfrm>
        </p:grpSpPr>
        <p:grpSp>
          <p:nvGrpSpPr>
            <p:cNvPr id="15" name="Group 15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17" name="TextBox 17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18" name="TextBox 18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01</a:t>
              </a:r>
            </a:p>
          </p:txBody>
        </p:sp>
      </p:grpSp>
      <p:sp>
        <p:nvSpPr>
          <p:cNvPr id="19" name="AutoShape 19"/>
          <p:cNvSpPr/>
          <p:nvPr/>
        </p:nvSpPr>
        <p:spPr>
          <a:xfrm>
            <a:off x="740353" y="7124700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0" name="Group 20"/>
          <p:cNvGrpSpPr/>
          <p:nvPr/>
        </p:nvGrpSpPr>
        <p:grpSpPr>
          <a:xfrm>
            <a:off x="3977160" y="3550834"/>
            <a:ext cx="3086100" cy="5131641"/>
            <a:chOff x="0" y="0"/>
            <a:chExt cx="4114800" cy="6842188"/>
          </a:xfrm>
        </p:grpSpPr>
        <p:grpSp>
          <p:nvGrpSpPr>
            <p:cNvPr id="21" name="Group 21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23" name="TextBox 23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24" name="AutoShape 24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25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6" name="Group 26"/>
          <p:cNvGrpSpPr/>
          <p:nvPr/>
        </p:nvGrpSpPr>
        <p:grpSpPr>
          <a:xfrm>
            <a:off x="4800798" y="2889978"/>
            <a:ext cx="1438823" cy="1321712"/>
            <a:chOff x="0" y="0"/>
            <a:chExt cx="1918431" cy="1762283"/>
          </a:xfrm>
        </p:grpSpPr>
        <p:grpSp>
          <p:nvGrpSpPr>
            <p:cNvPr id="27" name="Group 27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28" name="Freeform 28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29" name="TextBox 29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0" name="TextBox 30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02</a:t>
              </a:r>
            </a:p>
          </p:txBody>
        </p:sp>
      </p:grpSp>
      <p:sp>
        <p:nvSpPr>
          <p:cNvPr id="31" name="TextBox 31"/>
          <p:cNvSpPr txBox="1"/>
          <p:nvPr/>
        </p:nvSpPr>
        <p:spPr>
          <a:xfrm>
            <a:off x="3921312" y="5499951"/>
            <a:ext cx="3086100" cy="57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구성원</a:t>
            </a:r>
            <a:r>
              <a:rPr lang="en-US" sz="3200" spc="-80" dirty="0">
                <a:solidFill>
                  <a:srgbClr val="494949"/>
                </a:solidFill>
                <a:ea typeface="Gothic A1 Bold"/>
              </a:rPr>
              <a:t> </a:t>
            </a: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소개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32" name="AutoShape 32"/>
          <p:cNvSpPr/>
          <p:nvPr/>
        </p:nvSpPr>
        <p:spPr>
          <a:xfrm>
            <a:off x="4225916" y="7124700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3" name="Group 33"/>
          <p:cNvGrpSpPr/>
          <p:nvPr/>
        </p:nvGrpSpPr>
        <p:grpSpPr>
          <a:xfrm>
            <a:off x="7493578" y="3550834"/>
            <a:ext cx="3086100" cy="5131641"/>
            <a:chOff x="0" y="0"/>
            <a:chExt cx="4114800" cy="6842188"/>
          </a:xfrm>
        </p:grpSpPr>
        <p:grpSp>
          <p:nvGrpSpPr>
            <p:cNvPr id="34" name="Group 34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35" name="Freeform 35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36" name="TextBox 36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37" name="AutoShape 37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38" name="AutoShape 38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39" name="Group 39"/>
          <p:cNvGrpSpPr/>
          <p:nvPr/>
        </p:nvGrpSpPr>
        <p:grpSpPr>
          <a:xfrm>
            <a:off x="8317216" y="2889978"/>
            <a:ext cx="1438823" cy="1321712"/>
            <a:chOff x="0" y="0"/>
            <a:chExt cx="1918431" cy="1762283"/>
          </a:xfrm>
        </p:grpSpPr>
        <p:grpSp>
          <p:nvGrpSpPr>
            <p:cNvPr id="40" name="Group 40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41" name="Freeform 41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42" name="TextBox 42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43" name="TextBox 43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03</a:t>
              </a:r>
            </a:p>
          </p:txBody>
        </p:sp>
      </p:grpSp>
      <p:sp>
        <p:nvSpPr>
          <p:cNvPr id="44" name="TextBox 44"/>
          <p:cNvSpPr txBox="1"/>
          <p:nvPr/>
        </p:nvSpPr>
        <p:spPr>
          <a:xfrm>
            <a:off x="7493578" y="5247538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프로젝트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진행절차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45" name="AutoShape 45"/>
          <p:cNvSpPr/>
          <p:nvPr/>
        </p:nvSpPr>
        <p:spPr>
          <a:xfrm>
            <a:off x="7742334" y="7106810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46" name="Group 46"/>
          <p:cNvGrpSpPr/>
          <p:nvPr/>
        </p:nvGrpSpPr>
        <p:grpSpPr>
          <a:xfrm>
            <a:off x="10983042" y="3550834"/>
            <a:ext cx="3086100" cy="5131641"/>
            <a:chOff x="0" y="0"/>
            <a:chExt cx="4114800" cy="6842188"/>
          </a:xfrm>
        </p:grpSpPr>
        <p:grpSp>
          <p:nvGrpSpPr>
            <p:cNvPr id="47" name="Group 47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48" name="Freeform 48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49" name="TextBox 49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0" name="AutoShape 50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51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52" name="Group 52"/>
          <p:cNvGrpSpPr/>
          <p:nvPr/>
        </p:nvGrpSpPr>
        <p:grpSpPr>
          <a:xfrm>
            <a:off x="11806680" y="2889978"/>
            <a:ext cx="1438823" cy="1321712"/>
            <a:chOff x="0" y="0"/>
            <a:chExt cx="1918431" cy="1762283"/>
          </a:xfrm>
        </p:grpSpPr>
        <p:grpSp>
          <p:nvGrpSpPr>
            <p:cNvPr id="53" name="Group 53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54" name="Freeform 54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55" name="TextBox 55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56" name="TextBox 56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04</a:t>
              </a:r>
            </a:p>
          </p:txBody>
        </p:sp>
      </p:grpSp>
      <p:sp>
        <p:nvSpPr>
          <p:cNvPr id="57" name="TextBox 57"/>
          <p:cNvSpPr txBox="1"/>
          <p:nvPr/>
        </p:nvSpPr>
        <p:spPr>
          <a:xfrm>
            <a:off x="10990844" y="5224854"/>
            <a:ext cx="3086100" cy="108458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프로젝트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결과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58" name="AutoShape 58"/>
          <p:cNvSpPr/>
          <p:nvPr/>
        </p:nvSpPr>
        <p:spPr>
          <a:xfrm>
            <a:off x="11228485" y="7079395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59" name="Group 59"/>
          <p:cNvGrpSpPr/>
          <p:nvPr/>
        </p:nvGrpSpPr>
        <p:grpSpPr>
          <a:xfrm>
            <a:off x="14472505" y="3550834"/>
            <a:ext cx="3086100" cy="5131641"/>
            <a:chOff x="0" y="0"/>
            <a:chExt cx="4114800" cy="6842188"/>
          </a:xfrm>
        </p:grpSpPr>
        <p:grpSp>
          <p:nvGrpSpPr>
            <p:cNvPr id="60" name="Group 60"/>
            <p:cNvGrpSpPr/>
            <p:nvPr/>
          </p:nvGrpSpPr>
          <p:grpSpPr>
            <a:xfrm>
              <a:off x="0" y="0"/>
              <a:ext cx="4114800" cy="6842188"/>
              <a:chOff x="0" y="0"/>
              <a:chExt cx="812800" cy="1351543"/>
            </a:xfrm>
          </p:grpSpPr>
          <p:sp>
            <p:nvSpPr>
              <p:cNvPr id="61" name="Freeform 61"/>
              <p:cNvSpPr/>
              <p:nvPr/>
            </p:nvSpPr>
            <p:spPr>
              <a:xfrm>
                <a:off x="0" y="0"/>
                <a:ext cx="812800" cy="1351543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1351543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1351543"/>
                    </a:lnTo>
                    <a:lnTo>
                      <a:pt x="0" y="1351543"/>
                    </a:lnTo>
                    <a:close/>
                  </a:path>
                </a:pathLst>
              </a:custGeom>
              <a:solidFill>
                <a:srgbClr val="F4F4F4"/>
              </a:solidFill>
            </p:spPr>
          </p:sp>
          <p:sp>
            <p:nvSpPr>
              <p:cNvPr id="62" name="TextBox 62"/>
              <p:cNvSpPr txBox="1"/>
              <p:nvPr/>
            </p:nvSpPr>
            <p:spPr>
              <a:xfrm>
                <a:off x="0" y="-28575"/>
                <a:ext cx="812800" cy="1380118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63" name="AutoShape 63"/>
            <p:cNvSpPr/>
            <p:nvPr/>
          </p:nvSpPr>
          <p:spPr>
            <a:xfrm>
              <a:off x="0" y="0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64" name="AutoShape 64"/>
            <p:cNvSpPr/>
            <p:nvPr/>
          </p:nvSpPr>
          <p:spPr>
            <a:xfrm>
              <a:off x="0" y="6778688"/>
              <a:ext cx="4114800" cy="0"/>
            </a:xfrm>
            <a:prstGeom prst="line">
              <a:avLst/>
            </a:prstGeom>
            <a:ln w="63500" cap="flat">
              <a:solidFill>
                <a:srgbClr val="1FA1E4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65" name="Group 65"/>
          <p:cNvGrpSpPr/>
          <p:nvPr/>
        </p:nvGrpSpPr>
        <p:grpSpPr>
          <a:xfrm>
            <a:off x="15288342" y="2889978"/>
            <a:ext cx="1438823" cy="1321712"/>
            <a:chOff x="0" y="0"/>
            <a:chExt cx="1918431" cy="1762283"/>
          </a:xfrm>
        </p:grpSpPr>
        <p:grpSp>
          <p:nvGrpSpPr>
            <p:cNvPr id="66" name="Group 66"/>
            <p:cNvGrpSpPr/>
            <p:nvPr/>
          </p:nvGrpSpPr>
          <p:grpSpPr>
            <a:xfrm>
              <a:off x="78074" y="0"/>
              <a:ext cx="1762283" cy="1762283"/>
              <a:chOff x="0" y="0"/>
              <a:chExt cx="812800" cy="812800"/>
            </a:xfrm>
          </p:grpSpPr>
          <p:sp>
            <p:nvSpPr>
              <p:cNvPr id="67" name="Freeform 6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1FA1E4"/>
              </a:solidFill>
            </p:spPr>
          </p:sp>
          <p:sp>
            <p:nvSpPr>
              <p:cNvPr id="68" name="TextBox 68"/>
              <p:cNvSpPr txBox="1"/>
              <p:nvPr/>
            </p:nvSpPr>
            <p:spPr>
              <a:xfrm>
                <a:off x="76200" y="47625"/>
                <a:ext cx="660400" cy="688975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49"/>
                  </a:lnSpc>
                </a:pPr>
                <a:endParaRPr/>
              </a:p>
            </p:txBody>
          </p:sp>
        </p:grpSp>
        <p:sp>
          <p:nvSpPr>
            <p:cNvPr id="69" name="TextBox 69"/>
            <p:cNvSpPr txBox="1"/>
            <p:nvPr/>
          </p:nvSpPr>
          <p:spPr>
            <a:xfrm>
              <a:off x="0" y="408066"/>
              <a:ext cx="1918431" cy="95567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759"/>
                </a:lnSpc>
              </a:pPr>
              <a:r>
                <a:rPr lang="en-US" sz="4799" spc="47">
                  <a:solidFill>
                    <a:srgbClr val="FFFFFF"/>
                  </a:solidFill>
                  <a:latin typeface="Montserrat Ultra-Bold"/>
                </a:rPr>
                <a:t>05</a:t>
              </a:r>
            </a:p>
          </p:txBody>
        </p:sp>
      </p:grpSp>
      <p:sp>
        <p:nvSpPr>
          <p:cNvPr id="70" name="TextBox 70"/>
          <p:cNvSpPr txBox="1"/>
          <p:nvPr/>
        </p:nvSpPr>
        <p:spPr>
          <a:xfrm>
            <a:off x="14445699" y="5359203"/>
            <a:ext cx="3086100" cy="57975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200" spc="-80" dirty="0" err="1">
                <a:solidFill>
                  <a:srgbClr val="494949"/>
                </a:solidFill>
                <a:ea typeface="Gothic A1 Bold"/>
              </a:rPr>
              <a:t>자체평가</a:t>
            </a:r>
            <a:endParaRPr lang="en-US" sz="3200" spc="-80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71" name="AutoShape 71"/>
          <p:cNvSpPr/>
          <p:nvPr/>
        </p:nvSpPr>
        <p:spPr>
          <a:xfrm>
            <a:off x="14713460" y="7086471"/>
            <a:ext cx="2588586" cy="0"/>
          </a:xfrm>
          <a:prstGeom prst="line">
            <a:avLst/>
          </a:prstGeom>
          <a:ln w="19050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64068" y="2064452"/>
            <a:ext cx="14134484" cy="26666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ko-KR" altLang="en-US" sz="8499" spc="-169" dirty="0" smtClean="0">
                <a:solidFill>
                  <a:srgbClr val="0B3B7B"/>
                </a:solidFill>
                <a:ea typeface="Gothic A1 Heavy"/>
              </a:rPr>
              <a:t>감사합니다</a:t>
            </a:r>
            <a:endParaRPr lang="en-US" altLang="ko-KR" sz="8499" spc="-169" dirty="0" smtClean="0">
              <a:solidFill>
                <a:srgbClr val="0B3B7B"/>
              </a:solidFill>
              <a:ea typeface="Gothic A1 Heavy"/>
            </a:endParaRPr>
          </a:p>
          <a:p>
            <a:pPr>
              <a:lnSpc>
                <a:spcPts val="10624"/>
              </a:lnSpc>
            </a:pPr>
            <a:r>
              <a:rPr lang="en-US" sz="8499" spc="-169" dirty="0" smtClean="0">
                <a:solidFill>
                  <a:srgbClr val="0B3B7B"/>
                </a:solidFill>
                <a:latin typeface="Gothic A1 Heavy" panose="020B0600000101010101" charset="-127"/>
                <a:ea typeface="Gothic A1 Heavy" panose="020B0600000101010101" charset="-127"/>
                <a:cs typeface="Gothic A1 Heavy" panose="020B0600000101010101" charset="-127"/>
              </a:rPr>
              <a:t>Q&amp;A</a:t>
            </a:r>
            <a:endParaRPr lang="en-US" sz="8499" spc="-169" dirty="0">
              <a:solidFill>
                <a:srgbClr val="0B3B7B"/>
              </a:solidFill>
              <a:latin typeface="Gothic A1 Heavy" panose="020B0600000101010101" charset="-127"/>
              <a:ea typeface="Gothic A1 Heavy" panose="020B0600000101010101" charset="-127"/>
              <a:cs typeface="Gothic A1 Heavy" panose="020B0600000101010101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7800" y="2400300"/>
            <a:ext cx="7982564" cy="678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664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620193" y="1151164"/>
            <a:ext cx="6949295" cy="8419070"/>
            <a:chOff x="0" y="0"/>
            <a:chExt cx="9265727" cy="11225427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7" name="AutoShape 7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273629" y="1008289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개요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1273629" y="2193819"/>
            <a:ext cx="8664232" cy="7227567"/>
            <a:chOff x="0" y="0"/>
            <a:chExt cx="2281938" cy="1903557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2281938" cy="1903557"/>
            </a:xfrm>
            <a:custGeom>
              <a:avLst/>
              <a:gdLst/>
              <a:ahLst/>
              <a:cxnLst/>
              <a:rect l="l" t="t" r="r" b="b"/>
              <a:pathLst>
                <a:path w="2281938" h="1903557">
                  <a:moveTo>
                    <a:pt x="0" y="0"/>
                  </a:moveTo>
                  <a:lnTo>
                    <a:pt x="2281938" y="0"/>
                  </a:lnTo>
                  <a:lnTo>
                    <a:pt x="2281938" y="1903557"/>
                  </a:lnTo>
                  <a:lnTo>
                    <a:pt x="0" y="1903557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9525"/>
              <a:ext cx="2281938" cy="191308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9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1785424" y="2436397"/>
            <a:ext cx="7739576" cy="675826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just">
              <a:lnSpc>
                <a:spcPts val="3111"/>
              </a:lnSpc>
            </a:pP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현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회사는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그래픽카드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(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)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제작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및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납품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업무를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관리하기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위한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시스템을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구축하고자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한다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algn="just">
              <a:lnSpc>
                <a:spcPts val="3111"/>
              </a:lnSpc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그래픽카드에는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하이엔드급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메인스트림급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엔트리급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총 3종류가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있으며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해당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부품으로는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PCB, GPU,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모듈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출력단자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전원스위치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쿨러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총 6가지로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구성되어있다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algn="just">
              <a:lnSpc>
                <a:spcPts val="3111"/>
              </a:lnSpc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영업팀부서에서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제품을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구매하는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회사로부터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주문을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받은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후,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해당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제품을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제작하기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위해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구매팀부서에서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부품회사로부터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자재를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구매한다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algn="just">
              <a:lnSpc>
                <a:spcPts val="3111"/>
              </a:lnSpc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판매업체는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법인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사업자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등록번호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법인명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법인주소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법인연락처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비상연락처로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이루어져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있으며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부품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업체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또한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동일하게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구성되어있다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algn="just">
              <a:lnSpc>
                <a:spcPts val="3111"/>
              </a:lnSpc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제품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판매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계약과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부품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계약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시 각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고유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계약번호를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가지며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주문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수량에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따른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매입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/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매출액을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표기한다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algn="just">
              <a:lnSpc>
                <a:spcPts val="3111"/>
              </a:lnSpc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해당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회사는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자체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배송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시스템을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가지고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있어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판매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계약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시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완제품을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구매회사로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납품한다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  <a:p>
            <a:pPr marL="0" lvl="0" indent="0" algn="just">
              <a:lnSpc>
                <a:spcPts val="3111"/>
              </a:lnSpc>
              <a:spcBef>
                <a:spcPct val="0"/>
              </a:spcBef>
            </a:pP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배송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시스템은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송장번호로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관리하며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계약번호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및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배송일자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도착주소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,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배송기사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연락처를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확인할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 수 </a:t>
            </a:r>
            <a:r>
              <a:rPr lang="en-US" sz="2222" spc="-55" dirty="0" err="1">
                <a:solidFill>
                  <a:srgbClr val="494949"/>
                </a:solidFill>
                <a:latin typeface="Gothic A1 Medium"/>
                <a:ea typeface="Gothic A1 Medium"/>
              </a:rPr>
              <a:t>있다</a:t>
            </a:r>
            <a:r>
              <a:rPr lang="en-US" sz="2222" spc="-55" dirty="0">
                <a:solidFill>
                  <a:srgbClr val="494949"/>
                </a:solidFill>
                <a:latin typeface="Gothic A1 Medium"/>
                <a:ea typeface="Gothic A1 Medium"/>
              </a:rPr>
              <a:t>.</a:t>
            </a:r>
          </a:p>
        </p:txBody>
      </p:sp>
      <p:grpSp>
        <p:nvGrpSpPr>
          <p:cNvPr id="13" name="Group 13"/>
          <p:cNvGrpSpPr/>
          <p:nvPr/>
        </p:nvGrpSpPr>
        <p:grpSpPr>
          <a:xfrm>
            <a:off x="10610668" y="1160689"/>
            <a:ext cx="6949295" cy="8419070"/>
            <a:chOff x="0" y="0"/>
            <a:chExt cx="9265727" cy="11225427"/>
          </a:xfrm>
        </p:grpSpPr>
        <p:pic>
          <p:nvPicPr>
            <p:cNvPr id="14" name="Picture 14"/>
            <p:cNvPicPr>
              <a:picLocks noChangeAspect="1"/>
            </p:cNvPicPr>
            <p:nvPr/>
          </p:nvPicPr>
          <p:blipFill>
            <a:blip r:embed="rId2"/>
            <a:srcRect t="9616" b="9616"/>
            <a:stretch>
              <a:fillRect/>
            </a:stretch>
          </p:blipFill>
          <p:spPr>
            <a:xfrm>
              <a:off x="0" y="0"/>
              <a:ext cx="9265727" cy="11225427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71451" y="3238500"/>
            <a:ext cx="3004796" cy="3456372"/>
            <a:chOff x="0" y="0"/>
            <a:chExt cx="4006395" cy="4608496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l="20417" r="20417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4" name="Group 4"/>
          <p:cNvGrpSpPr/>
          <p:nvPr/>
        </p:nvGrpSpPr>
        <p:grpSpPr>
          <a:xfrm>
            <a:off x="5441027" y="3139602"/>
            <a:ext cx="3004796" cy="3572143"/>
            <a:chOff x="0" y="0"/>
            <a:chExt cx="4006395" cy="4762858"/>
          </a:xfrm>
        </p:grpSpPr>
        <p:pic>
          <p:nvPicPr>
            <p:cNvPr id="5" name="Picture 5"/>
            <p:cNvPicPr>
              <a:picLocks noChangeAspect="1"/>
            </p:cNvPicPr>
            <p:nvPr/>
          </p:nvPicPr>
          <p:blipFill>
            <a:blip r:embed="rId3"/>
            <a:srcRect l="20500" r="20500"/>
            <a:stretch>
              <a:fillRect/>
            </a:stretch>
          </p:blipFill>
          <p:spPr>
            <a:xfrm>
              <a:off x="0" y="0"/>
              <a:ext cx="4006395" cy="4762858"/>
            </a:xfrm>
            <a:prstGeom prst="rect">
              <a:avLst/>
            </a:prstGeom>
          </p:spPr>
        </p:pic>
      </p:grpSp>
      <p:grpSp>
        <p:nvGrpSpPr>
          <p:cNvPr id="6" name="Group 6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9" name="AutoShape 9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0" name="Group 10"/>
          <p:cNvGrpSpPr/>
          <p:nvPr/>
        </p:nvGrpSpPr>
        <p:grpSpPr>
          <a:xfrm>
            <a:off x="1284515" y="6385676"/>
            <a:ext cx="3006975" cy="933096"/>
            <a:chOff x="0" y="-104775"/>
            <a:chExt cx="791961" cy="245754"/>
          </a:xfrm>
        </p:grpSpPr>
        <p:sp>
          <p:nvSpPr>
            <p:cNvPr id="11" name="Freeform 11"/>
            <p:cNvSpPr/>
            <p:nvPr/>
          </p:nvSpPr>
          <p:spPr>
            <a:xfrm>
              <a:off x="574" y="-3949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5441027" y="6757190"/>
            <a:ext cx="3004796" cy="535279"/>
            <a:chOff x="0" y="0"/>
            <a:chExt cx="791387" cy="14097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16" name="AutoShape 16"/>
          <p:cNvSpPr/>
          <p:nvPr/>
        </p:nvSpPr>
        <p:spPr>
          <a:xfrm>
            <a:off x="1271451" y="7871010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7" name="AutoShape 17"/>
          <p:cNvSpPr/>
          <p:nvPr/>
        </p:nvSpPr>
        <p:spPr>
          <a:xfrm>
            <a:off x="5441027" y="7906933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18" name="Group 18"/>
          <p:cNvGrpSpPr/>
          <p:nvPr/>
        </p:nvGrpSpPr>
        <p:grpSpPr>
          <a:xfrm>
            <a:off x="13789265" y="3264894"/>
            <a:ext cx="3004796" cy="3456372"/>
            <a:chOff x="0" y="0"/>
            <a:chExt cx="4006395" cy="4608496"/>
          </a:xfrm>
        </p:grpSpPr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/>
            <a:srcRect l="33060" r="33060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20" name="Group 20"/>
          <p:cNvGrpSpPr/>
          <p:nvPr/>
        </p:nvGrpSpPr>
        <p:grpSpPr>
          <a:xfrm>
            <a:off x="13789265" y="6819900"/>
            <a:ext cx="3004796" cy="535279"/>
            <a:chOff x="0" y="0"/>
            <a:chExt cx="791387" cy="140979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23" name="AutoShape 23"/>
          <p:cNvSpPr/>
          <p:nvPr/>
        </p:nvSpPr>
        <p:spPr>
          <a:xfrm>
            <a:off x="13789265" y="7916454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24" name="Group 24"/>
          <p:cNvGrpSpPr/>
          <p:nvPr/>
        </p:nvGrpSpPr>
        <p:grpSpPr>
          <a:xfrm>
            <a:off x="9619689" y="3298232"/>
            <a:ext cx="3004796" cy="3456372"/>
            <a:chOff x="0" y="0"/>
            <a:chExt cx="4006395" cy="4608496"/>
          </a:xfrm>
        </p:grpSpPr>
        <p:pic>
          <p:nvPicPr>
            <p:cNvPr id="25" name="Picture 25"/>
            <p:cNvPicPr>
              <a:picLocks noChangeAspect="1"/>
            </p:cNvPicPr>
            <p:nvPr/>
          </p:nvPicPr>
          <p:blipFill>
            <a:blip r:embed="rId4"/>
            <a:srcRect l="33060" r="33060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sp>
        <p:nvSpPr>
          <p:cNvPr id="30" name="TextBox 30"/>
          <p:cNvSpPr txBox="1"/>
          <p:nvPr/>
        </p:nvSpPr>
        <p:spPr>
          <a:xfrm>
            <a:off x="5441027" y="6794324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>
                <a:solidFill>
                  <a:srgbClr val="FFFFFF"/>
                </a:solidFill>
                <a:ea typeface="Gothic A1 Bold"/>
              </a:rPr>
              <a:t>김혜진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구성원 소개</a:t>
            </a:r>
          </a:p>
        </p:txBody>
      </p:sp>
      <p:sp>
        <p:nvSpPr>
          <p:cNvPr id="32" name="TextBox 32"/>
          <p:cNvSpPr txBox="1"/>
          <p:nvPr/>
        </p:nvSpPr>
        <p:spPr>
          <a:xfrm>
            <a:off x="1271451" y="7422612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u="sng" dirty="0" err="1">
                <a:solidFill>
                  <a:srgbClr val="494949"/>
                </a:solidFill>
                <a:ea typeface="Gothic A1 Bold"/>
              </a:rPr>
              <a:t>팀장</a:t>
            </a:r>
            <a:endParaRPr lang="en-US" sz="1800" u="sng" dirty="0">
              <a:solidFill>
                <a:srgbClr val="494949"/>
              </a:solidFill>
              <a:ea typeface="Gothic A1 Bold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5441027" y="7405988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>
                <a:solidFill>
                  <a:srgbClr val="494949"/>
                </a:solidFill>
                <a:ea typeface="Gothic A1 Medium"/>
              </a:rPr>
              <a:t>팀원</a:t>
            </a:r>
          </a:p>
        </p:txBody>
      </p:sp>
      <p:sp>
        <p:nvSpPr>
          <p:cNvPr id="34" name="TextBox 34"/>
          <p:cNvSpPr txBox="1"/>
          <p:nvPr/>
        </p:nvSpPr>
        <p:spPr>
          <a:xfrm>
            <a:off x="1284515" y="6860030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 dirty="0" err="1">
                <a:solidFill>
                  <a:srgbClr val="FFFFFF"/>
                </a:solidFill>
                <a:ea typeface="Gothic A1 Bold"/>
              </a:rPr>
              <a:t>이주섭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5" name="TextBox 35"/>
          <p:cNvSpPr txBox="1"/>
          <p:nvPr/>
        </p:nvSpPr>
        <p:spPr>
          <a:xfrm>
            <a:off x="13777997" y="6891897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 dirty="0" err="1">
                <a:solidFill>
                  <a:srgbClr val="FFFFFF"/>
                </a:solidFill>
                <a:ea typeface="Gothic A1 Bold"/>
              </a:rPr>
              <a:t>최재희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3789265" y="7490992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팀원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9619689" y="6777451"/>
            <a:ext cx="3004796" cy="4419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en-US" sz="2400" spc="120" dirty="0" err="1">
                <a:solidFill>
                  <a:srgbClr val="FFFFFF"/>
                </a:solidFill>
                <a:ea typeface="Gothic A1 Bold"/>
              </a:rPr>
              <a:t>안승국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  <p:sp>
        <p:nvSpPr>
          <p:cNvPr id="38" name="TextBox 38"/>
          <p:cNvSpPr txBox="1"/>
          <p:nvPr/>
        </p:nvSpPr>
        <p:spPr>
          <a:xfrm>
            <a:off x="9586654" y="7488083"/>
            <a:ext cx="3004796" cy="329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40"/>
              </a:lnSpc>
            </a:pPr>
            <a:r>
              <a:rPr lang="en-US" sz="1800" dirty="0" err="1">
                <a:solidFill>
                  <a:srgbClr val="494949"/>
                </a:solidFill>
                <a:ea typeface="Gothic A1 Medium"/>
              </a:rPr>
              <a:t>팀원</a:t>
            </a:r>
            <a:endParaRPr lang="en-US" sz="1800" dirty="0">
              <a:solidFill>
                <a:srgbClr val="494949"/>
              </a:solidFill>
              <a:ea typeface="Gothic A1 Medium"/>
            </a:endParaRPr>
          </a:p>
        </p:txBody>
      </p:sp>
      <p:grpSp>
        <p:nvGrpSpPr>
          <p:cNvPr id="41" name="Group 41"/>
          <p:cNvGrpSpPr/>
          <p:nvPr/>
        </p:nvGrpSpPr>
        <p:grpSpPr>
          <a:xfrm>
            <a:off x="13765316" y="3171557"/>
            <a:ext cx="3004796" cy="3572143"/>
            <a:chOff x="0" y="0"/>
            <a:chExt cx="4006395" cy="4762858"/>
          </a:xfrm>
        </p:grpSpPr>
        <p:pic>
          <p:nvPicPr>
            <p:cNvPr id="42" name="Picture 42"/>
            <p:cNvPicPr>
              <a:picLocks noChangeAspect="1"/>
            </p:cNvPicPr>
            <p:nvPr/>
          </p:nvPicPr>
          <p:blipFill>
            <a:blip r:embed="rId3"/>
            <a:srcRect l="20500" r="20500"/>
            <a:stretch>
              <a:fillRect/>
            </a:stretch>
          </p:blipFill>
          <p:spPr>
            <a:xfrm>
              <a:off x="0" y="0"/>
              <a:ext cx="4006395" cy="4762858"/>
            </a:xfrm>
            <a:prstGeom prst="rect">
              <a:avLst/>
            </a:prstGeom>
          </p:spPr>
        </p:pic>
      </p:grpSp>
      <p:grpSp>
        <p:nvGrpSpPr>
          <p:cNvPr id="88" name="Group 2"/>
          <p:cNvGrpSpPr/>
          <p:nvPr/>
        </p:nvGrpSpPr>
        <p:grpSpPr>
          <a:xfrm>
            <a:off x="9584475" y="3209770"/>
            <a:ext cx="3042189" cy="3566620"/>
            <a:chOff x="0" y="0"/>
            <a:chExt cx="4006395" cy="4608496"/>
          </a:xfrm>
        </p:grpSpPr>
        <p:pic>
          <p:nvPicPr>
            <p:cNvPr id="89" name="Picture 3"/>
            <p:cNvPicPr>
              <a:picLocks noChangeAspect="1"/>
            </p:cNvPicPr>
            <p:nvPr/>
          </p:nvPicPr>
          <p:blipFill>
            <a:blip r:embed="rId2"/>
            <a:srcRect l="20417" r="20417"/>
            <a:stretch>
              <a:fillRect/>
            </a:stretch>
          </p:blipFill>
          <p:spPr>
            <a:xfrm>
              <a:off x="0" y="0"/>
              <a:ext cx="4006395" cy="4608496"/>
            </a:xfrm>
            <a:prstGeom prst="rect">
              <a:avLst/>
            </a:prstGeom>
          </p:spPr>
        </p:pic>
      </p:grpSp>
      <p:grpSp>
        <p:nvGrpSpPr>
          <p:cNvPr id="90" name="Group 10"/>
          <p:cNvGrpSpPr/>
          <p:nvPr/>
        </p:nvGrpSpPr>
        <p:grpSpPr>
          <a:xfrm>
            <a:off x="9584475" y="6456020"/>
            <a:ext cx="3006975" cy="933096"/>
            <a:chOff x="0" y="-104775"/>
            <a:chExt cx="791961" cy="245754"/>
          </a:xfrm>
        </p:grpSpPr>
        <p:sp>
          <p:nvSpPr>
            <p:cNvPr id="91" name="Freeform 11"/>
            <p:cNvSpPr/>
            <p:nvPr/>
          </p:nvSpPr>
          <p:spPr>
            <a:xfrm>
              <a:off x="574" y="-3949"/>
              <a:ext cx="791387" cy="140979"/>
            </a:xfrm>
            <a:custGeom>
              <a:avLst/>
              <a:gdLst/>
              <a:ahLst/>
              <a:cxnLst/>
              <a:rect l="l" t="t" r="r" b="b"/>
              <a:pathLst>
                <a:path w="791387" h="140979">
                  <a:moveTo>
                    <a:pt x="0" y="0"/>
                  </a:moveTo>
                  <a:lnTo>
                    <a:pt x="791387" y="0"/>
                  </a:lnTo>
                  <a:lnTo>
                    <a:pt x="791387" y="140979"/>
                  </a:lnTo>
                  <a:lnTo>
                    <a:pt x="0" y="140979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92" name="TextBox 12"/>
            <p:cNvSpPr txBox="1"/>
            <p:nvPr/>
          </p:nvSpPr>
          <p:spPr>
            <a:xfrm>
              <a:off x="0" y="-104775"/>
              <a:ext cx="791387" cy="2457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945"/>
                </a:lnSpc>
              </a:pPr>
              <a:endParaRPr/>
            </a:p>
          </p:txBody>
        </p:sp>
      </p:grpSp>
      <p:sp>
        <p:nvSpPr>
          <p:cNvPr id="93" name="AutoShape 16"/>
          <p:cNvSpPr/>
          <p:nvPr/>
        </p:nvSpPr>
        <p:spPr>
          <a:xfrm>
            <a:off x="9632753" y="7916454"/>
            <a:ext cx="3004796" cy="0"/>
          </a:xfrm>
          <a:prstGeom prst="line">
            <a:avLst/>
          </a:prstGeom>
          <a:ln w="28575" cap="flat">
            <a:solidFill>
              <a:srgbClr val="1FA1E4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5" name="TextBox 34"/>
          <p:cNvSpPr txBox="1"/>
          <p:nvPr/>
        </p:nvSpPr>
        <p:spPr>
          <a:xfrm>
            <a:off x="9595360" y="6909922"/>
            <a:ext cx="3004796" cy="3652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000"/>
              </a:lnSpc>
            </a:pPr>
            <a:r>
              <a:rPr lang="ko-KR" altLang="en-US" sz="2400" spc="120" dirty="0" err="1" smtClean="0">
                <a:solidFill>
                  <a:srgbClr val="FFFFFF"/>
                </a:solidFill>
                <a:ea typeface="Gothic A1 Bold"/>
              </a:rPr>
              <a:t>안승국</a:t>
            </a:r>
            <a:endParaRPr lang="en-US" sz="2400" spc="120" dirty="0">
              <a:solidFill>
                <a:srgbClr val="FFFFFF"/>
              </a:solidFill>
              <a:ea typeface="Gothic A1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7042004"/>
              </p:ext>
            </p:extLst>
          </p:nvPr>
        </p:nvGraphicFramePr>
        <p:xfrm>
          <a:off x="1444215" y="2987326"/>
          <a:ext cx="13992764" cy="6710434"/>
        </p:xfrm>
        <a:graphic>
          <a:graphicData uri="http://schemas.openxmlformats.org/drawingml/2006/table">
            <a:tbl>
              <a:tblPr/>
              <a:tblGrid>
                <a:gridCol w="46836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3467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282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330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28857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74316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0B3B7B"/>
                          </a:solidFill>
                          <a:ea typeface="Gothic A1 Heavy"/>
                        </a:rPr>
                        <a:t>업무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FA1E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1회차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othic A1 Ultra-Bold"/>
                        </a:rPr>
                        <a:t>(01/12)</a:t>
                      </a: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EDAD8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2회차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othic A1 Ultra-Bold"/>
                        </a:rPr>
                        <a:t>(01/15)</a:t>
                      </a: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7C9E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3회차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othic A1 Ultra-Bold"/>
                        </a:rPr>
                        <a:t>(01/16)</a:t>
                      </a: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4AEED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800"/>
                        </a:lnSpc>
                        <a:defRPr/>
                      </a:pPr>
                      <a:r>
                        <a:rPr lang="en-US" sz="1800">
                          <a:solidFill>
                            <a:srgbClr val="FFFFFF"/>
                          </a:solidFill>
                          <a:latin typeface="Gothic A1 Ultra-Bold"/>
                          <a:ea typeface="Gothic A1 Ultra-Bold"/>
                        </a:rPr>
                        <a:t>4회차</a:t>
                      </a:r>
                      <a:endParaRPr lang="en-US" sz="1100"/>
                    </a:p>
                    <a:p>
                      <a:pPr algn="ctr">
                        <a:lnSpc>
                          <a:spcPts val="1400"/>
                        </a:lnSpc>
                      </a:pPr>
                      <a:r>
                        <a:rPr lang="en-US" sz="1400">
                          <a:solidFill>
                            <a:srgbClr val="FFFFFF"/>
                          </a:solidFill>
                          <a:latin typeface="Gothic A1 Ultra-Bold"/>
                        </a:rPr>
                        <a:t>(01/17)</a:t>
                      </a:r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2498D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5941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주제선정 및 시나리오 구성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1773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spc="-44" dirty="0" smtClean="0">
                          <a:solidFill>
                            <a:srgbClr val="494949"/>
                          </a:solidFill>
                          <a:ea typeface="Gothic A1 Semi-Bold"/>
                        </a:rPr>
                        <a:t>테이블 명세서 작성</a:t>
                      </a:r>
                      <a:endParaRPr lang="en-US" sz="1100" dirty="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1773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ko-KR" altLang="en-US" sz="1800" spc="-44" dirty="0" smtClean="0">
                          <a:solidFill>
                            <a:srgbClr val="494949"/>
                          </a:solidFill>
                          <a:ea typeface="Gothic A1 Semi-Bold"/>
                        </a:rPr>
                        <a:t>요구사항 정의서 작성</a:t>
                      </a:r>
                      <a:endParaRPr lang="en-US" sz="1100" dirty="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1773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Gothic A1 Semi-Bold"/>
                          <a:ea typeface="Gothic A1 Semi-Bold"/>
                        </a:rPr>
                        <a:t>ERD-다이어그램 작성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1773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Gothic A1 Semi-Bold"/>
                          <a:ea typeface="Gothic A1 Semi-Bold"/>
                        </a:rPr>
                        <a:t>SQL 작성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17739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latin typeface="Gothic A1 Semi-Bold"/>
                          <a:ea typeface="Gothic A1 Semi-Bold"/>
                        </a:rPr>
                        <a:t>PPT제작 및 최종점검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821482">
                <a:tc>
                  <a:txBody>
                    <a:bodyPr/>
                    <a:lstStyle/>
                    <a:p>
                      <a:pPr algn="l">
                        <a:lnSpc>
                          <a:spcPts val="1800"/>
                        </a:lnSpc>
                        <a:defRPr/>
                      </a:pPr>
                      <a:r>
                        <a:rPr lang="en-US" sz="1800" spc="-44">
                          <a:solidFill>
                            <a:srgbClr val="494949"/>
                          </a:solidFill>
                          <a:ea typeface="Gothic A1 Semi-Bold"/>
                        </a:rPr>
                        <a:t>발표</a:t>
                      </a:r>
                      <a:endParaRPr lang="en-US" sz="1100"/>
                    </a:p>
                  </a:txBody>
                  <a:tcPr marL="192563" marR="192563" marT="192563" marB="192563" anchor="ctr">
                    <a:lnL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4F4F4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2520"/>
                        </a:lnSpc>
                        <a:defRPr/>
                      </a:pPr>
                      <a:endParaRPr lang="en-US" sz="1100" dirty="0"/>
                    </a:p>
                  </a:txBody>
                  <a:tcPr marL="192563" marR="192563" marT="192563" marB="192563" anchor="ctr">
                    <a:lnL w="381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494949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1FA1E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DF3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3" name="AutoShape 3"/>
          <p:cNvSpPr/>
          <p:nvPr/>
        </p:nvSpPr>
        <p:spPr>
          <a:xfrm flipV="1">
            <a:off x="6149595" y="4277863"/>
            <a:ext cx="2294169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AutoShape 4"/>
          <p:cNvSpPr/>
          <p:nvPr/>
        </p:nvSpPr>
        <p:spPr>
          <a:xfrm>
            <a:off x="8501214" y="5105400"/>
            <a:ext cx="4648912" cy="0"/>
          </a:xfrm>
          <a:prstGeom prst="line">
            <a:avLst/>
          </a:prstGeom>
          <a:ln w="142875" cap="flat">
            <a:solidFill>
              <a:srgbClr val="7DE4E3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AutoShape 5"/>
          <p:cNvSpPr/>
          <p:nvPr/>
        </p:nvSpPr>
        <p:spPr>
          <a:xfrm>
            <a:off x="8520264" y="5873401"/>
            <a:ext cx="4629862" cy="0"/>
          </a:xfrm>
          <a:prstGeom prst="line">
            <a:avLst/>
          </a:prstGeom>
          <a:ln w="142875" cap="flat">
            <a:solidFill>
              <a:srgbClr val="3EDAD8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>
            <a:off x="8539314" y="6758611"/>
            <a:ext cx="4551195" cy="0"/>
          </a:xfrm>
          <a:prstGeom prst="line">
            <a:avLst/>
          </a:prstGeom>
          <a:ln w="142875" cap="flat">
            <a:solidFill>
              <a:srgbClr val="37C9EF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7" name="AutoShape 7"/>
          <p:cNvSpPr/>
          <p:nvPr/>
        </p:nvSpPr>
        <p:spPr>
          <a:xfrm>
            <a:off x="13186826" y="9214802"/>
            <a:ext cx="2250152" cy="0"/>
          </a:xfrm>
          <a:prstGeom prst="line">
            <a:avLst/>
          </a:prstGeom>
          <a:ln w="142875" cap="flat">
            <a:solidFill>
              <a:srgbClr val="34AEED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AutoShape 8"/>
          <p:cNvSpPr/>
          <p:nvPr/>
        </p:nvSpPr>
        <p:spPr>
          <a:xfrm>
            <a:off x="10871398" y="8372494"/>
            <a:ext cx="2250152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9" name="Group 9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12" name="AutoShape 12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13" name="Freeform 13"/>
          <p:cNvSpPr/>
          <p:nvPr/>
        </p:nvSpPr>
        <p:spPr>
          <a:xfrm>
            <a:off x="12536939" y="1028700"/>
            <a:ext cx="2900040" cy="1777144"/>
          </a:xfrm>
          <a:custGeom>
            <a:avLst/>
            <a:gdLst/>
            <a:ahLst/>
            <a:cxnLst/>
            <a:rect l="l" t="t" r="r" b="b"/>
            <a:pathLst>
              <a:path w="2900040" h="1777144">
                <a:moveTo>
                  <a:pt x="0" y="0"/>
                </a:moveTo>
                <a:lnTo>
                  <a:pt x="2900039" y="0"/>
                </a:lnTo>
                <a:lnTo>
                  <a:pt x="2900039" y="1777144"/>
                </a:lnTo>
                <a:lnTo>
                  <a:pt x="0" y="177714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프로젝트 일정</a:t>
            </a:r>
          </a:p>
        </p:txBody>
      </p:sp>
      <p:sp>
        <p:nvSpPr>
          <p:cNvPr id="15" name="AutoShape 15"/>
          <p:cNvSpPr/>
          <p:nvPr/>
        </p:nvSpPr>
        <p:spPr>
          <a:xfrm>
            <a:off x="10840357" y="7598723"/>
            <a:ext cx="2250152" cy="0"/>
          </a:xfrm>
          <a:prstGeom prst="line">
            <a:avLst/>
          </a:prstGeom>
          <a:ln w="142875" cap="flat">
            <a:solidFill>
              <a:srgbClr val="2498D4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FA1E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547279" y="547279"/>
            <a:ext cx="17193441" cy="9192441"/>
            <a:chOff x="0" y="0"/>
            <a:chExt cx="6272214" cy="335342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6272214" cy="3353427"/>
            </a:xfrm>
            <a:custGeom>
              <a:avLst/>
              <a:gdLst/>
              <a:ahLst/>
              <a:cxnLst/>
              <a:rect l="l" t="t" r="r" b="b"/>
              <a:pathLst>
                <a:path w="6272214" h="3353427">
                  <a:moveTo>
                    <a:pt x="0" y="0"/>
                  </a:moveTo>
                  <a:lnTo>
                    <a:pt x="0" y="3353427"/>
                  </a:lnTo>
                  <a:lnTo>
                    <a:pt x="6272214" y="3353427"/>
                  </a:lnTo>
                  <a:lnTo>
                    <a:pt x="6272214" y="0"/>
                  </a:lnTo>
                  <a:lnTo>
                    <a:pt x="0" y="0"/>
                  </a:lnTo>
                  <a:close/>
                  <a:moveTo>
                    <a:pt x="6211254" y="3292468"/>
                  </a:moveTo>
                  <a:lnTo>
                    <a:pt x="59690" y="3292468"/>
                  </a:lnTo>
                  <a:lnTo>
                    <a:pt x="59690" y="59690"/>
                  </a:lnTo>
                  <a:lnTo>
                    <a:pt x="6211254" y="59690"/>
                  </a:lnTo>
                  <a:lnTo>
                    <a:pt x="6211254" y="3292468"/>
                  </a:lnTo>
                  <a:close/>
                </a:path>
              </a:pathLst>
            </a:custGeom>
            <a:solidFill>
              <a:srgbClr val="FFFFFF">
                <a:alpha val="19608"/>
              </a:srgbClr>
            </a:solidFill>
          </p:spPr>
        </p:sp>
      </p:grpSp>
      <p:sp>
        <p:nvSpPr>
          <p:cNvPr id="4" name="AutoShape 4"/>
          <p:cNvSpPr/>
          <p:nvPr/>
        </p:nvSpPr>
        <p:spPr>
          <a:xfrm>
            <a:off x="-198120" y="2720808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5" name="TextBox 5"/>
          <p:cNvSpPr txBox="1"/>
          <p:nvPr/>
        </p:nvSpPr>
        <p:spPr>
          <a:xfrm>
            <a:off x="1464068" y="2064452"/>
            <a:ext cx="14134484" cy="1536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10624"/>
              </a:lnSpc>
            </a:pPr>
            <a:r>
              <a:rPr lang="en-US" sz="8499" spc="-169">
                <a:solidFill>
                  <a:srgbClr val="0B3B7B"/>
                </a:solidFill>
                <a:ea typeface="Gothic A1 Heavy"/>
              </a:rPr>
              <a:t>프로젝트 진행 절차</a:t>
            </a:r>
          </a:p>
        </p:txBody>
      </p:sp>
      <p:sp>
        <p:nvSpPr>
          <p:cNvPr id="6" name="Freeform 6"/>
          <p:cNvSpPr/>
          <p:nvPr/>
        </p:nvSpPr>
        <p:spPr>
          <a:xfrm>
            <a:off x="9932644" y="3117049"/>
            <a:ext cx="7636844" cy="6622671"/>
          </a:xfrm>
          <a:custGeom>
            <a:avLst/>
            <a:gdLst/>
            <a:ahLst/>
            <a:cxnLst/>
            <a:rect l="l" t="t" r="r" b="b"/>
            <a:pathLst>
              <a:path w="7636844" h="6622671">
                <a:moveTo>
                  <a:pt x="0" y="0"/>
                </a:moveTo>
                <a:lnTo>
                  <a:pt x="7636845" y="0"/>
                </a:lnTo>
                <a:lnTo>
                  <a:pt x="7636845" y="6622672"/>
                </a:lnTo>
                <a:lnTo>
                  <a:pt x="0" y="66226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=""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pSp>
        <p:nvGrpSpPr>
          <p:cNvPr id="7" name="Group 7"/>
          <p:cNvGrpSpPr/>
          <p:nvPr/>
        </p:nvGrpSpPr>
        <p:grpSpPr>
          <a:xfrm>
            <a:off x="6324600" y="3693715"/>
            <a:ext cx="4114799" cy="2569772"/>
            <a:chOff x="0" y="-54146"/>
            <a:chExt cx="957747" cy="676812"/>
          </a:xfrm>
        </p:grpSpPr>
        <p:sp>
          <p:nvSpPr>
            <p:cNvPr id="8" name="Freeform 8"/>
            <p:cNvSpPr/>
            <p:nvPr/>
          </p:nvSpPr>
          <p:spPr>
            <a:xfrm>
              <a:off x="0" y="-33554"/>
              <a:ext cx="957747" cy="602074"/>
            </a:xfrm>
            <a:custGeom>
              <a:avLst/>
              <a:gdLst/>
              <a:ahLst/>
              <a:cxnLst/>
              <a:rect l="l" t="t" r="r" b="b"/>
              <a:pathLst>
                <a:path w="957747" h="666096">
                  <a:moveTo>
                    <a:pt x="0" y="0"/>
                  </a:moveTo>
                  <a:lnTo>
                    <a:pt x="957747" y="0"/>
                  </a:lnTo>
                  <a:lnTo>
                    <a:pt x="957747" y="666096"/>
                  </a:lnTo>
                  <a:lnTo>
                    <a:pt x="0" y="666096"/>
                  </a:ln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0" y="-54146"/>
              <a:ext cx="957747" cy="67681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626107" lvl="1" indent="-313054">
                <a:lnSpc>
                  <a:spcPts val="3769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+mj-ea"/>
                  <a:ea typeface="+mj-ea"/>
                </a:rPr>
                <a:t>테이블</a:t>
              </a:r>
              <a:r>
                <a:rPr lang="en-US" sz="300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+mj-ea"/>
                  <a:ea typeface="+mj-ea"/>
                </a:rPr>
                <a:t>명세서</a:t>
              </a:r>
              <a:endParaRPr lang="en-US" sz="300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626107" lvl="1" indent="-313054">
                <a:lnSpc>
                  <a:spcPts val="3769"/>
                </a:lnSpc>
                <a:buFont typeface="Arial"/>
                <a:buChar char="•"/>
              </a:pPr>
              <a:r>
                <a:rPr lang="en-US" sz="3000" dirty="0" err="1">
                  <a:solidFill>
                    <a:srgbClr val="000000"/>
                  </a:solidFill>
                  <a:latin typeface="+mj-ea"/>
                  <a:ea typeface="+mj-ea"/>
                </a:rPr>
                <a:t>요구사항</a:t>
              </a:r>
              <a:r>
                <a:rPr lang="en-US" sz="3000" dirty="0">
                  <a:solidFill>
                    <a:srgbClr val="000000"/>
                  </a:solidFill>
                  <a:latin typeface="+mj-ea"/>
                  <a:ea typeface="+mj-ea"/>
                </a:rPr>
                <a:t> </a:t>
              </a:r>
              <a:r>
                <a:rPr lang="en-US" sz="3000" dirty="0" err="1">
                  <a:solidFill>
                    <a:srgbClr val="000000"/>
                  </a:solidFill>
                  <a:latin typeface="+mj-ea"/>
                  <a:ea typeface="+mj-ea"/>
                </a:rPr>
                <a:t>정의서</a:t>
              </a:r>
              <a:endParaRPr lang="en-US" sz="300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626107" lvl="1" indent="-313054">
                <a:lnSpc>
                  <a:spcPts val="3769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+mj-ea"/>
                  <a:ea typeface="+mj-ea"/>
                </a:rPr>
                <a:t>ERD-</a:t>
              </a:r>
              <a:r>
                <a:rPr lang="en-US" sz="3000" dirty="0" smtClean="0">
                  <a:solidFill>
                    <a:srgbClr val="000000"/>
                  </a:solidFill>
                  <a:latin typeface="+mj-ea"/>
                  <a:ea typeface="+mj-ea"/>
                </a:rPr>
                <a:t>다</a:t>
              </a:r>
              <a:r>
                <a:rPr lang="ko-KR" altLang="en-US" sz="3000" dirty="0" smtClean="0">
                  <a:solidFill>
                    <a:srgbClr val="000000"/>
                  </a:solidFill>
                  <a:latin typeface="+mj-ea"/>
                  <a:ea typeface="+mj-ea"/>
                </a:rPr>
                <a:t>이</a:t>
              </a:r>
              <a:r>
                <a:rPr lang="en-US" sz="3000" dirty="0" err="1" smtClean="0">
                  <a:solidFill>
                    <a:srgbClr val="000000"/>
                  </a:solidFill>
                  <a:latin typeface="+mj-ea"/>
                  <a:ea typeface="+mj-ea"/>
                </a:rPr>
                <a:t>어그램</a:t>
              </a:r>
              <a:endParaRPr lang="en-US" sz="3000" dirty="0">
                <a:solidFill>
                  <a:srgbClr val="000000"/>
                </a:solidFill>
                <a:latin typeface="+mj-ea"/>
                <a:ea typeface="+mj-ea"/>
              </a:endParaRPr>
            </a:p>
            <a:p>
              <a:pPr marL="626107" lvl="1" indent="-313054">
                <a:lnSpc>
                  <a:spcPts val="3769"/>
                </a:lnSpc>
                <a:buFont typeface="Arial"/>
                <a:buChar char="•"/>
              </a:pPr>
              <a:r>
                <a:rPr lang="en-US" sz="3000" dirty="0">
                  <a:solidFill>
                    <a:srgbClr val="000000"/>
                  </a:solidFill>
                  <a:latin typeface="+mj-ea"/>
                  <a:ea typeface="+mj-ea"/>
                </a:rPr>
                <a:t>SQL-Model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Freeform 6"/>
          <p:cNvSpPr/>
          <p:nvPr/>
        </p:nvSpPr>
        <p:spPr>
          <a:xfrm>
            <a:off x="194454" y="2247901"/>
            <a:ext cx="8085273" cy="7010400"/>
          </a:xfrm>
          <a:custGeom>
            <a:avLst/>
            <a:gdLst/>
            <a:ahLst/>
            <a:cxnLst/>
            <a:rect l="l" t="t" r="r" b="b"/>
            <a:pathLst>
              <a:path w="7929080" h="6748317">
                <a:moveTo>
                  <a:pt x="0" y="0"/>
                </a:moveTo>
                <a:lnTo>
                  <a:pt x="7929080" y="0"/>
                </a:lnTo>
                <a:lnTo>
                  <a:pt x="7929080" y="6748317"/>
                </a:lnTo>
                <a:lnTo>
                  <a:pt x="0" y="67483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024" r="-5024"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8279728" y="1989365"/>
            <a:ext cx="10008272" cy="7345136"/>
          </a:xfrm>
          <a:custGeom>
            <a:avLst/>
            <a:gdLst/>
            <a:ahLst/>
            <a:cxnLst/>
            <a:rect l="l" t="t" r="r" b="b"/>
            <a:pathLst>
              <a:path w="10008272" h="6367554">
                <a:moveTo>
                  <a:pt x="0" y="0"/>
                </a:moveTo>
                <a:lnTo>
                  <a:pt x="10008272" y="0"/>
                </a:lnTo>
                <a:lnTo>
                  <a:pt x="10008272" y="6367554"/>
                </a:lnTo>
                <a:lnTo>
                  <a:pt x="0" y="636755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211" r="-2055"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 dirty="0">
                <a:solidFill>
                  <a:srgbClr val="1FA1E4"/>
                </a:solidFill>
                <a:latin typeface="Gothic A1 Ultra-Bold"/>
                <a:ea typeface="Gothic A1 Ultra-Bold"/>
              </a:rPr>
              <a:t>ERD-</a:t>
            </a:r>
            <a:r>
              <a:rPr lang="en-US" sz="5500" spc="-220" dirty="0" err="1">
                <a:solidFill>
                  <a:srgbClr val="1FA1E4"/>
                </a:solidFill>
                <a:latin typeface="Gothic A1 Ultra-Bold"/>
                <a:ea typeface="Gothic A1 Ultra-Bold"/>
              </a:rPr>
              <a:t>다이어그램</a:t>
            </a:r>
            <a:endParaRPr lang="en-US" sz="5500" spc="-220" dirty="0">
              <a:solidFill>
                <a:srgbClr val="1FA1E4"/>
              </a:solidFill>
              <a:latin typeface="Gothic A1 Ultra-Bold"/>
              <a:ea typeface="Gothic A1 Ultra-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요구사항 정의서</a:t>
            </a: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2170611"/>
            <a:ext cx="8230686" cy="69342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8800" y="2171700"/>
            <a:ext cx="8164011" cy="6934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06109" y="-115661"/>
            <a:ext cx="18500217" cy="518101"/>
            <a:chOff x="0" y="0"/>
            <a:chExt cx="4872485" cy="13645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872485" cy="136455"/>
            </a:xfrm>
            <a:custGeom>
              <a:avLst/>
              <a:gdLst/>
              <a:ahLst/>
              <a:cxnLst/>
              <a:rect l="l" t="t" r="r" b="b"/>
              <a:pathLst>
                <a:path w="4872485" h="136455">
                  <a:moveTo>
                    <a:pt x="0" y="0"/>
                  </a:moveTo>
                  <a:lnTo>
                    <a:pt x="4872485" y="0"/>
                  </a:lnTo>
                  <a:lnTo>
                    <a:pt x="4872485" y="136455"/>
                  </a:lnTo>
                  <a:lnTo>
                    <a:pt x="0" y="136455"/>
                  </a:lnTo>
                  <a:close/>
                </a:path>
              </a:pathLst>
            </a:custGeom>
            <a:solidFill>
              <a:srgbClr val="1FA1E4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4872485" cy="16503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4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>
            <a:off x="-306977" y="1479777"/>
            <a:ext cx="1335677" cy="0"/>
          </a:xfrm>
          <a:prstGeom prst="line">
            <a:avLst/>
          </a:prstGeom>
          <a:ln w="142875" cap="flat">
            <a:solidFill>
              <a:srgbClr val="0B3B7B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TextBox 6"/>
          <p:cNvSpPr txBox="1"/>
          <p:nvPr/>
        </p:nvSpPr>
        <p:spPr>
          <a:xfrm>
            <a:off x="1273629" y="1017814"/>
            <a:ext cx="6609576" cy="9715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6600"/>
              </a:lnSpc>
              <a:spcBef>
                <a:spcPct val="0"/>
              </a:spcBef>
            </a:pPr>
            <a:r>
              <a:rPr lang="en-US" sz="5500" spc="-220">
                <a:solidFill>
                  <a:srgbClr val="1FA1E4"/>
                </a:solidFill>
                <a:ea typeface="Gothic A1 Ultra-Bold"/>
              </a:rPr>
              <a:t>테이블 명세서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2095500"/>
            <a:ext cx="7543800" cy="777240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2600" y="2095500"/>
            <a:ext cx="7315200" cy="7772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</TotalTime>
  <Words>443</Words>
  <Application>Microsoft Office PowerPoint</Application>
  <PresentationFormat>사용자 지정</PresentationFormat>
  <Paragraphs>90</Paragraphs>
  <Slides>20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20</vt:i4>
      </vt:variant>
    </vt:vector>
  </HeadingPairs>
  <TitlesOfParts>
    <vt:vector size="30" baseType="lpstr">
      <vt:lpstr>Gothic A1 Semi-Bold</vt:lpstr>
      <vt:lpstr>맑은 고딕</vt:lpstr>
      <vt:lpstr>Gothic A1 Heavy</vt:lpstr>
      <vt:lpstr>Gothic A1 Medium</vt:lpstr>
      <vt:lpstr>Gothic A1 Bold</vt:lpstr>
      <vt:lpstr>Arial</vt:lpstr>
      <vt:lpstr>Montserrat Ultra-Bold</vt:lpstr>
      <vt:lpstr>Calibri</vt:lpstr>
      <vt:lpstr>Gothic A1 Ultra-Bold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3팀</dc:title>
  <dc:creator>KB</dc:creator>
  <cp:lastModifiedBy>KB</cp:lastModifiedBy>
  <cp:revision>24</cp:revision>
  <dcterms:created xsi:type="dcterms:W3CDTF">2006-08-16T00:00:00Z</dcterms:created>
  <dcterms:modified xsi:type="dcterms:W3CDTF">2024-01-17T05:32:11Z</dcterms:modified>
  <dc:identifier>DAF6AkEpNnY</dc:identifier>
</cp:coreProperties>
</file>